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69" r:id="rId2"/>
    <p:sldId id="257" r:id="rId3"/>
    <p:sldId id="258" r:id="rId4"/>
    <p:sldId id="259" r:id="rId5"/>
    <p:sldId id="291" r:id="rId6"/>
    <p:sldId id="294" r:id="rId7"/>
    <p:sldId id="284" r:id="rId8"/>
    <p:sldId id="282" r:id="rId9"/>
    <p:sldId id="283" r:id="rId10"/>
    <p:sldId id="286" r:id="rId11"/>
    <p:sldId id="295" r:id="rId12"/>
    <p:sldId id="298" r:id="rId13"/>
    <p:sldId id="297" r:id="rId14"/>
    <p:sldId id="287" r:id="rId15"/>
    <p:sldId id="289" r:id="rId16"/>
    <p:sldId id="290" r:id="rId17"/>
    <p:sldId id="296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9" autoAdjust="0"/>
    <p:restoredTop sz="94660"/>
  </p:normalViewPr>
  <p:slideViewPr>
    <p:cSldViewPr>
      <p:cViewPr varScale="1">
        <p:scale>
          <a:sx n="51" d="100"/>
          <a:sy n="51" d="100"/>
        </p:scale>
        <p:origin x="-121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8F92A-833C-4F16-8083-A8711AC544D4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BE04D-E387-48F6-AD0F-0BA8D729C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BE04D-E387-48F6-AD0F-0BA8D729C65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57200"/>
            <a:ext cx="42672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505200"/>
            <a:ext cx="5791200" cy="2646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ইলেকট্রোড কোটিং এর কার্যাদিঃ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038600" y="4572000"/>
            <a:ext cx="37338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167086" y="4252686"/>
            <a:ext cx="769257" cy="319314"/>
          </a:xfrm>
          <a:custGeom>
            <a:avLst/>
            <a:gdLst>
              <a:gd name="connsiteX0" fmla="*/ 0 w 769257"/>
              <a:gd name="connsiteY0" fmla="*/ 319314 h 319314"/>
              <a:gd name="connsiteX1" fmla="*/ 87085 w 769257"/>
              <a:gd name="connsiteY1" fmla="*/ 304800 h 319314"/>
              <a:gd name="connsiteX2" fmla="*/ 130628 w 769257"/>
              <a:gd name="connsiteY2" fmla="*/ 290285 h 319314"/>
              <a:gd name="connsiteX3" fmla="*/ 232228 w 769257"/>
              <a:gd name="connsiteY3" fmla="*/ 261257 h 319314"/>
              <a:gd name="connsiteX4" fmla="*/ 290285 w 769257"/>
              <a:gd name="connsiteY4" fmla="*/ 188685 h 319314"/>
              <a:gd name="connsiteX5" fmla="*/ 333828 w 769257"/>
              <a:gd name="connsiteY5" fmla="*/ 159657 h 319314"/>
              <a:gd name="connsiteX6" fmla="*/ 420914 w 769257"/>
              <a:gd name="connsiteY6" fmla="*/ 130628 h 319314"/>
              <a:gd name="connsiteX7" fmla="*/ 464457 w 769257"/>
              <a:gd name="connsiteY7" fmla="*/ 116114 h 319314"/>
              <a:gd name="connsiteX8" fmla="*/ 566057 w 769257"/>
              <a:gd name="connsiteY8" fmla="*/ 101600 h 319314"/>
              <a:gd name="connsiteX9" fmla="*/ 653143 w 769257"/>
              <a:gd name="connsiteY9" fmla="*/ 72571 h 319314"/>
              <a:gd name="connsiteX10" fmla="*/ 769257 w 769257"/>
              <a:gd name="connsiteY10" fmla="*/ 0 h 31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257" h="319314">
                <a:moveTo>
                  <a:pt x="0" y="319314"/>
                </a:moveTo>
                <a:cubicBezTo>
                  <a:pt x="29028" y="314476"/>
                  <a:pt x="58357" y="311184"/>
                  <a:pt x="87085" y="304800"/>
                </a:cubicBezTo>
                <a:cubicBezTo>
                  <a:pt x="102020" y="301481"/>
                  <a:pt x="115917" y="294488"/>
                  <a:pt x="130628" y="290285"/>
                </a:cubicBezTo>
                <a:cubicBezTo>
                  <a:pt x="258229" y="253827"/>
                  <a:pt x="127806" y="296063"/>
                  <a:pt x="232228" y="261257"/>
                </a:cubicBezTo>
                <a:cubicBezTo>
                  <a:pt x="357019" y="178062"/>
                  <a:pt x="210160" y="288840"/>
                  <a:pt x="290285" y="188685"/>
                </a:cubicBezTo>
                <a:cubicBezTo>
                  <a:pt x="301182" y="175064"/>
                  <a:pt x="317888" y="166742"/>
                  <a:pt x="333828" y="159657"/>
                </a:cubicBezTo>
                <a:cubicBezTo>
                  <a:pt x="361790" y="147230"/>
                  <a:pt x="391885" y="140304"/>
                  <a:pt x="420914" y="130628"/>
                </a:cubicBezTo>
                <a:cubicBezTo>
                  <a:pt x="435428" y="125790"/>
                  <a:pt x="449311" y="118278"/>
                  <a:pt x="464457" y="116114"/>
                </a:cubicBezTo>
                <a:lnTo>
                  <a:pt x="566057" y="101600"/>
                </a:lnTo>
                <a:cubicBezTo>
                  <a:pt x="595086" y="91924"/>
                  <a:pt x="627683" y="89544"/>
                  <a:pt x="653143" y="72571"/>
                </a:cubicBezTo>
                <a:cubicBezTo>
                  <a:pt x="749229" y="8513"/>
                  <a:pt x="709023" y="30116"/>
                  <a:pt x="769257" y="0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10"/>
          </p:cNvCxnSpPr>
          <p:nvPr/>
        </p:nvCxnSpPr>
        <p:spPr>
          <a:xfrm>
            <a:off x="5936343" y="4252686"/>
            <a:ext cx="1836057" cy="14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620000" y="4419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2794704">
            <a:off x="3422856" y="2659860"/>
            <a:ext cx="22098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810400">
            <a:off x="3340001" y="2742473"/>
            <a:ext cx="23622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145158" y="3704224"/>
            <a:ext cx="168425" cy="853262"/>
          </a:xfrm>
          <a:custGeom>
            <a:avLst/>
            <a:gdLst>
              <a:gd name="connsiteX0" fmla="*/ 7413 w 168425"/>
              <a:gd name="connsiteY0" fmla="*/ 25948 h 853262"/>
              <a:gd name="connsiteX1" fmla="*/ 36442 w 168425"/>
              <a:gd name="connsiteY1" fmla="*/ 127548 h 853262"/>
              <a:gd name="connsiteX2" fmla="*/ 50956 w 168425"/>
              <a:gd name="connsiteY2" fmla="*/ 171091 h 853262"/>
              <a:gd name="connsiteX3" fmla="*/ 109013 w 168425"/>
              <a:gd name="connsiteY3" fmla="*/ 258176 h 853262"/>
              <a:gd name="connsiteX4" fmla="*/ 138042 w 168425"/>
              <a:gd name="connsiteY4" fmla="*/ 345262 h 853262"/>
              <a:gd name="connsiteX5" fmla="*/ 152556 w 168425"/>
              <a:gd name="connsiteY5" fmla="*/ 388805 h 853262"/>
              <a:gd name="connsiteX6" fmla="*/ 167071 w 168425"/>
              <a:gd name="connsiteY6" fmla="*/ 853262 h 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425" h="853262">
                <a:moveTo>
                  <a:pt x="7413" y="25948"/>
                </a:moveTo>
                <a:cubicBezTo>
                  <a:pt x="42208" y="130329"/>
                  <a:pt x="0" y="0"/>
                  <a:pt x="36442" y="127548"/>
                </a:cubicBezTo>
                <a:cubicBezTo>
                  <a:pt x="40645" y="142259"/>
                  <a:pt x="43526" y="157717"/>
                  <a:pt x="50956" y="171091"/>
                </a:cubicBezTo>
                <a:cubicBezTo>
                  <a:pt x="67899" y="201588"/>
                  <a:pt x="97980" y="225079"/>
                  <a:pt x="109013" y="258176"/>
                </a:cubicBezTo>
                <a:lnTo>
                  <a:pt x="138042" y="345262"/>
                </a:lnTo>
                <a:lnTo>
                  <a:pt x="152556" y="388805"/>
                </a:lnTo>
                <a:cubicBezTo>
                  <a:pt x="168425" y="785502"/>
                  <a:pt x="167071" y="630613"/>
                  <a:pt x="167071" y="85326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384800" y="3512457"/>
            <a:ext cx="783771" cy="696686"/>
          </a:xfrm>
          <a:custGeom>
            <a:avLst/>
            <a:gdLst>
              <a:gd name="connsiteX0" fmla="*/ 0 w 783771"/>
              <a:gd name="connsiteY0" fmla="*/ 0 h 696686"/>
              <a:gd name="connsiteX1" fmla="*/ 72571 w 783771"/>
              <a:gd name="connsiteY1" fmla="*/ 58057 h 696686"/>
              <a:gd name="connsiteX2" fmla="*/ 130629 w 783771"/>
              <a:gd name="connsiteY2" fmla="*/ 87086 h 696686"/>
              <a:gd name="connsiteX3" fmla="*/ 188686 w 783771"/>
              <a:gd name="connsiteY3" fmla="*/ 130629 h 696686"/>
              <a:gd name="connsiteX4" fmla="*/ 261257 w 783771"/>
              <a:gd name="connsiteY4" fmla="*/ 203200 h 696686"/>
              <a:gd name="connsiteX5" fmla="*/ 377371 w 783771"/>
              <a:gd name="connsiteY5" fmla="*/ 333829 h 696686"/>
              <a:gd name="connsiteX6" fmla="*/ 464457 w 783771"/>
              <a:gd name="connsiteY6" fmla="*/ 362857 h 696686"/>
              <a:gd name="connsiteX7" fmla="*/ 551543 w 783771"/>
              <a:gd name="connsiteY7" fmla="*/ 420914 h 696686"/>
              <a:gd name="connsiteX8" fmla="*/ 609600 w 783771"/>
              <a:gd name="connsiteY8" fmla="*/ 551543 h 696686"/>
              <a:gd name="connsiteX9" fmla="*/ 653143 w 783771"/>
              <a:gd name="connsiteY9" fmla="*/ 580572 h 696686"/>
              <a:gd name="connsiteX10" fmla="*/ 696686 w 783771"/>
              <a:gd name="connsiteY10" fmla="*/ 624114 h 696686"/>
              <a:gd name="connsiteX11" fmla="*/ 740229 w 783771"/>
              <a:gd name="connsiteY11" fmla="*/ 653143 h 696686"/>
              <a:gd name="connsiteX12" fmla="*/ 783771 w 783771"/>
              <a:gd name="connsiteY12" fmla="*/ 696686 h 69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3771" h="696686">
                <a:moveTo>
                  <a:pt x="0" y="0"/>
                </a:moveTo>
                <a:cubicBezTo>
                  <a:pt x="24190" y="19352"/>
                  <a:pt x="46795" y="40873"/>
                  <a:pt x="72571" y="58057"/>
                </a:cubicBezTo>
                <a:cubicBezTo>
                  <a:pt x="90574" y="70059"/>
                  <a:pt x="112281" y="75618"/>
                  <a:pt x="130629" y="87086"/>
                </a:cubicBezTo>
                <a:cubicBezTo>
                  <a:pt x="151142" y="99907"/>
                  <a:pt x="169334" y="116115"/>
                  <a:pt x="188686" y="130629"/>
                </a:cubicBezTo>
                <a:cubicBezTo>
                  <a:pt x="266091" y="246740"/>
                  <a:pt x="164498" y="106443"/>
                  <a:pt x="261257" y="203200"/>
                </a:cubicBezTo>
                <a:cubicBezTo>
                  <a:pt x="309662" y="251604"/>
                  <a:pt x="285944" y="303354"/>
                  <a:pt x="377371" y="333829"/>
                </a:cubicBezTo>
                <a:lnTo>
                  <a:pt x="464457" y="362857"/>
                </a:lnTo>
                <a:cubicBezTo>
                  <a:pt x="493486" y="382209"/>
                  <a:pt x="540511" y="387816"/>
                  <a:pt x="551543" y="420914"/>
                </a:cubicBezTo>
                <a:cubicBezTo>
                  <a:pt x="565915" y="464032"/>
                  <a:pt x="575097" y="517040"/>
                  <a:pt x="609600" y="551543"/>
                </a:cubicBezTo>
                <a:cubicBezTo>
                  <a:pt x="621935" y="563878"/>
                  <a:pt x="639742" y="569405"/>
                  <a:pt x="653143" y="580572"/>
                </a:cubicBezTo>
                <a:cubicBezTo>
                  <a:pt x="668912" y="593712"/>
                  <a:pt x="680917" y="610974"/>
                  <a:pt x="696686" y="624114"/>
                </a:cubicBezTo>
                <a:cubicBezTo>
                  <a:pt x="710087" y="635281"/>
                  <a:pt x="726828" y="641975"/>
                  <a:pt x="740229" y="653143"/>
                </a:cubicBezTo>
                <a:cubicBezTo>
                  <a:pt x="755998" y="666284"/>
                  <a:pt x="783771" y="696686"/>
                  <a:pt x="783771" y="69668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5943600" y="2590800"/>
            <a:ext cx="152400" cy="3048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>
            <a:off x="3505200" y="4343400"/>
            <a:ext cx="304800" cy="1524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V="1">
            <a:off x="7620000" y="3657599"/>
            <a:ext cx="304800" cy="1524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505200" y="3810000"/>
            <a:ext cx="228600" cy="1524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3810000" y="3838136"/>
            <a:ext cx="76200" cy="762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5390272" y="3739660"/>
            <a:ext cx="76200" cy="76200"/>
          </a:xfrm>
          <a:prstGeom prst="flowChartConnector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4495800" y="2771336"/>
            <a:ext cx="76200" cy="76200"/>
          </a:xfrm>
          <a:prstGeom prst="flowChartConnector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3471204" y="1752600"/>
            <a:ext cx="76200" cy="76200"/>
          </a:xfrm>
          <a:prstGeom prst="flowChartConnector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70673">
            <a:off x="5453641" y="3605375"/>
            <a:ext cx="324158" cy="7379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562600" y="533400"/>
            <a:ext cx="2286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ইলেকট্রোনের প্রবাহ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600" y="5105400"/>
            <a:ext cx="3505200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বাতাসের অক্সিজেন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কোটিং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দ্বারা সৃষ্ট গ্যাসীয় আবরনে বাধা পেয়ে ফিরে আসছে।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15000" y="2133600"/>
            <a:ext cx="19812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বাতাসের অক্সিজেন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Arrow Connector 46"/>
          <p:cNvCxnSpPr>
            <a:endCxn id="25" idx="5"/>
          </p:cNvCxnSpPr>
          <p:nvPr/>
        </p:nvCxnSpPr>
        <p:spPr>
          <a:xfrm flipV="1">
            <a:off x="3048000" y="4093029"/>
            <a:ext cx="2249714" cy="9216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5225143" y="3730171"/>
            <a:ext cx="220780" cy="754743"/>
          </a:xfrm>
          <a:custGeom>
            <a:avLst/>
            <a:gdLst>
              <a:gd name="connsiteX0" fmla="*/ 0 w 220780"/>
              <a:gd name="connsiteY0" fmla="*/ 0 h 754743"/>
              <a:gd name="connsiteX1" fmla="*/ 58057 w 220780"/>
              <a:gd name="connsiteY1" fmla="*/ 188686 h 754743"/>
              <a:gd name="connsiteX2" fmla="*/ 101600 w 220780"/>
              <a:gd name="connsiteY2" fmla="*/ 304800 h 754743"/>
              <a:gd name="connsiteX3" fmla="*/ 116114 w 220780"/>
              <a:gd name="connsiteY3" fmla="*/ 348343 h 754743"/>
              <a:gd name="connsiteX4" fmla="*/ 130628 w 220780"/>
              <a:gd name="connsiteY4" fmla="*/ 420915 h 754743"/>
              <a:gd name="connsiteX5" fmla="*/ 159657 w 220780"/>
              <a:gd name="connsiteY5" fmla="*/ 464458 h 754743"/>
              <a:gd name="connsiteX6" fmla="*/ 188686 w 220780"/>
              <a:gd name="connsiteY6" fmla="*/ 551543 h 754743"/>
              <a:gd name="connsiteX7" fmla="*/ 217714 w 220780"/>
              <a:gd name="connsiteY7" fmla="*/ 653143 h 754743"/>
              <a:gd name="connsiteX8" fmla="*/ 217714 w 220780"/>
              <a:gd name="connsiteY8" fmla="*/ 754743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80" h="754743">
                <a:moveTo>
                  <a:pt x="0" y="0"/>
                </a:moveTo>
                <a:cubicBezTo>
                  <a:pt x="23902" y="71708"/>
                  <a:pt x="39343" y="113828"/>
                  <a:pt x="58057" y="188686"/>
                </a:cubicBezTo>
                <a:cubicBezTo>
                  <a:pt x="83167" y="289125"/>
                  <a:pt x="53813" y="233122"/>
                  <a:pt x="101600" y="304800"/>
                </a:cubicBezTo>
                <a:cubicBezTo>
                  <a:pt x="106438" y="319314"/>
                  <a:pt x="112403" y="333500"/>
                  <a:pt x="116114" y="348343"/>
                </a:cubicBezTo>
                <a:cubicBezTo>
                  <a:pt x="122097" y="372276"/>
                  <a:pt x="121966" y="397816"/>
                  <a:pt x="130628" y="420915"/>
                </a:cubicBezTo>
                <a:cubicBezTo>
                  <a:pt x="136753" y="437248"/>
                  <a:pt x="149981" y="449944"/>
                  <a:pt x="159657" y="464458"/>
                </a:cubicBezTo>
                <a:lnTo>
                  <a:pt x="188686" y="551543"/>
                </a:lnTo>
                <a:cubicBezTo>
                  <a:pt x="197277" y="577317"/>
                  <a:pt x="215436" y="628086"/>
                  <a:pt x="217714" y="653143"/>
                </a:cubicBezTo>
                <a:cubicBezTo>
                  <a:pt x="220780" y="686871"/>
                  <a:pt x="217714" y="720876"/>
                  <a:pt x="217714" y="75474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399314" y="3991429"/>
            <a:ext cx="188686" cy="410425"/>
          </a:xfrm>
          <a:custGeom>
            <a:avLst/>
            <a:gdLst>
              <a:gd name="connsiteX0" fmla="*/ 0 w 188686"/>
              <a:gd name="connsiteY0" fmla="*/ 0 h 410425"/>
              <a:gd name="connsiteX1" fmla="*/ 29029 w 188686"/>
              <a:gd name="connsiteY1" fmla="*/ 43542 h 410425"/>
              <a:gd name="connsiteX2" fmla="*/ 43543 w 188686"/>
              <a:gd name="connsiteY2" fmla="*/ 145142 h 410425"/>
              <a:gd name="connsiteX3" fmla="*/ 72572 w 188686"/>
              <a:gd name="connsiteY3" fmla="*/ 261257 h 410425"/>
              <a:gd name="connsiteX4" fmla="*/ 87086 w 188686"/>
              <a:gd name="connsiteY4" fmla="*/ 304800 h 410425"/>
              <a:gd name="connsiteX5" fmla="*/ 145143 w 188686"/>
              <a:gd name="connsiteY5" fmla="*/ 362857 h 410425"/>
              <a:gd name="connsiteX6" fmla="*/ 188686 w 188686"/>
              <a:gd name="connsiteY6" fmla="*/ 406400 h 41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686" h="410425">
                <a:moveTo>
                  <a:pt x="0" y="0"/>
                </a:moveTo>
                <a:cubicBezTo>
                  <a:pt x="9676" y="14514"/>
                  <a:pt x="24017" y="26834"/>
                  <a:pt x="29029" y="43542"/>
                </a:cubicBezTo>
                <a:cubicBezTo>
                  <a:pt x="38859" y="76310"/>
                  <a:pt x="36834" y="111596"/>
                  <a:pt x="43543" y="145142"/>
                </a:cubicBezTo>
                <a:cubicBezTo>
                  <a:pt x="51367" y="184263"/>
                  <a:pt x="59956" y="223408"/>
                  <a:pt x="72572" y="261257"/>
                </a:cubicBezTo>
                <a:cubicBezTo>
                  <a:pt x="77410" y="275771"/>
                  <a:pt x="78193" y="292350"/>
                  <a:pt x="87086" y="304800"/>
                </a:cubicBezTo>
                <a:cubicBezTo>
                  <a:pt x="102993" y="327071"/>
                  <a:pt x="127332" y="342077"/>
                  <a:pt x="145143" y="362857"/>
                </a:cubicBezTo>
                <a:cubicBezTo>
                  <a:pt x="185916" y="410425"/>
                  <a:pt x="154215" y="406400"/>
                  <a:pt x="188686" y="40640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428343" y="3483429"/>
            <a:ext cx="820057" cy="783771"/>
          </a:xfrm>
          <a:custGeom>
            <a:avLst/>
            <a:gdLst>
              <a:gd name="connsiteX0" fmla="*/ 0 w 814407"/>
              <a:gd name="connsiteY0" fmla="*/ 0 h 953215"/>
              <a:gd name="connsiteX1" fmla="*/ 101600 w 814407"/>
              <a:gd name="connsiteY1" fmla="*/ 58057 h 953215"/>
              <a:gd name="connsiteX2" fmla="*/ 246743 w 814407"/>
              <a:gd name="connsiteY2" fmla="*/ 87085 h 953215"/>
              <a:gd name="connsiteX3" fmla="*/ 333828 w 814407"/>
              <a:gd name="connsiteY3" fmla="*/ 145142 h 953215"/>
              <a:gd name="connsiteX4" fmla="*/ 362857 w 814407"/>
              <a:gd name="connsiteY4" fmla="*/ 188685 h 953215"/>
              <a:gd name="connsiteX5" fmla="*/ 464457 w 814407"/>
              <a:gd name="connsiteY5" fmla="*/ 246742 h 953215"/>
              <a:gd name="connsiteX6" fmla="*/ 537028 w 814407"/>
              <a:gd name="connsiteY6" fmla="*/ 333828 h 953215"/>
              <a:gd name="connsiteX7" fmla="*/ 653143 w 814407"/>
              <a:gd name="connsiteY7" fmla="*/ 449942 h 953215"/>
              <a:gd name="connsiteX8" fmla="*/ 682171 w 814407"/>
              <a:gd name="connsiteY8" fmla="*/ 493485 h 953215"/>
              <a:gd name="connsiteX9" fmla="*/ 769257 w 814407"/>
              <a:gd name="connsiteY9" fmla="*/ 595085 h 953215"/>
              <a:gd name="connsiteX10" fmla="*/ 783771 w 814407"/>
              <a:gd name="connsiteY10" fmla="*/ 653142 h 953215"/>
              <a:gd name="connsiteX11" fmla="*/ 798286 w 814407"/>
              <a:gd name="connsiteY11" fmla="*/ 696685 h 953215"/>
              <a:gd name="connsiteX12" fmla="*/ 812800 w 814407"/>
              <a:gd name="connsiteY12" fmla="*/ 812800 h 95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407" h="953215">
                <a:moveTo>
                  <a:pt x="0" y="0"/>
                </a:moveTo>
                <a:cubicBezTo>
                  <a:pt x="49527" y="37144"/>
                  <a:pt x="48245" y="45744"/>
                  <a:pt x="101600" y="58057"/>
                </a:cubicBezTo>
                <a:cubicBezTo>
                  <a:pt x="149676" y="69151"/>
                  <a:pt x="246743" y="87085"/>
                  <a:pt x="246743" y="87085"/>
                </a:cubicBezTo>
                <a:cubicBezTo>
                  <a:pt x="275771" y="106437"/>
                  <a:pt x="314476" y="116114"/>
                  <a:pt x="333828" y="145142"/>
                </a:cubicBezTo>
                <a:cubicBezTo>
                  <a:pt x="343504" y="159656"/>
                  <a:pt x="350522" y="176350"/>
                  <a:pt x="362857" y="188685"/>
                </a:cubicBezTo>
                <a:cubicBezTo>
                  <a:pt x="383374" y="209202"/>
                  <a:pt x="441687" y="235357"/>
                  <a:pt x="464457" y="246742"/>
                </a:cubicBezTo>
                <a:cubicBezTo>
                  <a:pt x="495512" y="339909"/>
                  <a:pt x="452673" y="238929"/>
                  <a:pt x="537028" y="333828"/>
                </a:cubicBezTo>
                <a:cubicBezTo>
                  <a:pt x="649122" y="459933"/>
                  <a:pt x="537813" y="392278"/>
                  <a:pt x="653143" y="449942"/>
                </a:cubicBezTo>
                <a:cubicBezTo>
                  <a:pt x="662819" y="464456"/>
                  <a:pt x="670819" y="480241"/>
                  <a:pt x="682171" y="493485"/>
                </a:cubicBezTo>
                <a:cubicBezTo>
                  <a:pt x="787764" y="616677"/>
                  <a:pt x="702610" y="495116"/>
                  <a:pt x="769257" y="595085"/>
                </a:cubicBezTo>
                <a:cubicBezTo>
                  <a:pt x="774095" y="614437"/>
                  <a:pt x="778291" y="633962"/>
                  <a:pt x="783771" y="653142"/>
                </a:cubicBezTo>
                <a:cubicBezTo>
                  <a:pt x="787974" y="667853"/>
                  <a:pt x="796264" y="681520"/>
                  <a:pt x="798286" y="696685"/>
                </a:cubicBezTo>
                <a:cubicBezTo>
                  <a:pt x="814407" y="817592"/>
                  <a:pt x="812800" y="953215"/>
                  <a:pt x="812800" y="81280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5943600" y="2946402"/>
            <a:ext cx="152400" cy="762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4495800" y="1371600"/>
            <a:ext cx="205740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91000" y="1524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ইলেকট্রোড </a:t>
            </a:r>
            <a:endParaRPr lang="en-US" sz="2400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4353364" y="1985304"/>
            <a:ext cx="6096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239000" y="3048000"/>
            <a:ext cx="12954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 আর্ক</a:t>
            </a:r>
            <a:endParaRPr lang="en-US" sz="2400" dirty="0"/>
          </a:p>
        </p:txBody>
      </p:sp>
      <p:cxnSp>
        <p:nvCxnSpPr>
          <p:cNvPr id="56" name="Straight Arrow Connector 55"/>
          <p:cNvCxnSpPr/>
          <p:nvPr/>
        </p:nvCxnSpPr>
        <p:spPr>
          <a:xfrm rot="10800000" flipV="1">
            <a:off x="5608316" y="3380936"/>
            <a:ext cx="16764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486400" y="5562600"/>
            <a:ext cx="10668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কার্যবস্তু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5400000" flipH="1" flipV="1">
            <a:off x="5676900" y="5219700"/>
            <a:ext cx="4572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cut 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76400"/>
            <a:ext cx="2895600" cy="297259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828800" y="2209800"/>
            <a:ext cx="12954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কোটিং সৃষ্ট গ্যাসীয় আবরন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" y="1371600"/>
            <a:ext cx="10668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ইলেকট্রোড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1866900" y="3009900"/>
            <a:ext cx="5334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1" idx="2"/>
          </p:cNvCxnSpPr>
          <p:nvPr/>
        </p:nvCxnSpPr>
        <p:spPr>
          <a:xfrm rot="16200000" flipH="1">
            <a:off x="771555" y="1914555"/>
            <a:ext cx="81909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462 L 0.10313 0.139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-0.00486 L 0.08698 0.129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18131E-6 L 0.05886 0.093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0.00323 C 0.01875 -0.00254 0.03056 -0.00277 0.04219 -0.00115 C 0.05052 -4.85661E-6 0.05834 0.00764 0.06684 0.00902 C 0.07292 0.00995 0.07917 0.01018 0.08525 0.01111 C 0.08889 0.01157 0.09236 0.01249 0.09601 0.01319 C 0.10799 0.01851 0.12084 0.01504 0.13299 0.01943 C 0.13664 0.02082 0.14028 0.02198 0.14375 0.02336 C 0.14688 0.02452 0.15295 0.02753 0.15295 0.02753 C 0.15452 0.02961 0.1573 0.03076 0.15764 0.03377 C 0.16059 0.06245 0.14914 0.06661 0.13143 0.06846 C 0.10348 0.07147 0.03091 0.07239 0.01771 0.07262 C 0.00886 0.07655 0.01528 0.07424 0.0007 0.07679 C -0.01059 0.07887 -0.01007 0.07401 -0.01007 0.08072 " pathEditMode="relative" ptsTypes="ffffffffffff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2052E-6 C -0.00174 0.01109 -0.00539 0.03281 -0.00539 0.04321 C -0.00539 0.0647 -0.00521 0.08665 -0.00278 0.1079 C -0.00191 0.11599 0.01041 0.1183 0.01354 0.11876 C 0.02968 0.12061 0.046 0.12131 0.06215 0.12246 C 0.06579 0.12362 0.06944 0.12454 0.07291 0.12593 C 0.07847 0.12801 0.08923 0.13309 0.08923 0.13332 C 0.11458 0.125 0.13888 0.119 0.16493 0.1153 C 0.17812 0.10929 0.17013 0.1116 0.18923 0.1116 " pathEditMode="relative" rAng="0" ptsTypes="ffffffffA">
                                      <p:cBhvr>
                                        <p:cTn id="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6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3" grpId="0" animBg="1"/>
      <p:bldP spid="26" grpId="0" animBg="1"/>
      <p:bldP spid="35" grpId="0" animBg="1"/>
      <p:bldP spid="36" grpId="0" animBg="1"/>
      <p:bldP spid="48" grpId="0" animBg="1"/>
      <p:bldP spid="5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scillation-weld-an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5" y="2185987"/>
            <a:ext cx="2381250" cy="248602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2707034" flipH="1">
            <a:off x="6076374" y="2043446"/>
            <a:ext cx="400500" cy="541151"/>
          </a:xfrm>
          <a:prstGeom prst="downArrow">
            <a:avLst>
              <a:gd name="adj1" fmla="val 50000"/>
              <a:gd name="adj2" fmla="val 5466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8640518">
            <a:off x="2547614" y="2321031"/>
            <a:ext cx="359600" cy="54128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2895600" y="2743200"/>
            <a:ext cx="152400" cy="1524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943600" y="2438400"/>
            <a:ext cx="152400" cy="1524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5334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যদি ইলেকট্রোড কোটিং না থাকে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4800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এভাবে ইলেকট্রোড আটকে যাবে, কারন এখানে বাতাসের অক্সিজেন প্রবেশ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পেরেছে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1752600"/>
            <a:ext cx="19812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বাতাসের অক্সিজেন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1828800"/>
            <a:ext cx="19812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বাতাসের অক্সিজেন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3886200"/>
            <a:ext cx="10668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কার্যবস্তু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3657600"/>
            <a:ext cx="2667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আবরন বিহীন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ইলেকট্রোড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200400" y="3429000"/>
            <a:ext cx="12954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</p:cNvCxnSpPr>
          <p:nvPr/>
        </p:nvCxnSpPr>
        <p:spPr>
          <a:xfrm rot="10800000">
            <a:off x="5486400" y="4114800"/>
            <a:ext cx="1524000" cy="330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81400" y="1676400"/>
            <a:ext cx="20574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ইলেকট্রোড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হোল্ডার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73013E-7 L -0.15 0.19963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8.0481E-7 L 0.18333 0.166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41781">
            <a:off x="6008713" y="2008588"/>
            <a:ext cx="2750731" cy="1541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143000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Algerian"/>
                <a:cs typeface="NikoshBAN" pitchFamily="2" charset="0"/>
              </a:rPr>
              <a:t>•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ক্ষতিকারক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অক্সাইড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তৈরীতে বাধা দেওয়া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n-BD" sz="3600" dirty="0" smtClean="0">
                <a:latin typeface="Algerian"/>
                <a:cs typeface="NikoshBAN" pitchFamily="2" charset="0"/>
              </a:rPr>
              <a:t>•</a:t>
            </a:r>
            <a:r>
              <a:rPr lang="bn-BD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দ্রুত গলাতে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সাহায্য করা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Algerian"/>
                <a:cs typeface="NikoshBAN" pitchFamily="2" charset="0"/>
              </a:rPr>
              <a:t>•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ভাল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পেনিট্রেশন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 smtClean="0">
                <a:latin typeface="Algerian"/>
                <a:cs typeface="NikoshBAN" pitchFamily="2" charset="0"/>
              </a:rPr>
              <a:t>•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সুন্দর ওয়েল্ড</a:t>
            </a:r>
            <a:endParaRPr lang="bn-IN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•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 নমনীয় করে।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4495800"/>
            <a:ext cx="23622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ত্রুটি মুক্ত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ওয়েল্ড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143000"/>
            <a:ext cx="42672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0480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১. একটি ইলেকট্রোড অংকন করে বিভিন্ন অংশ চিহ্নিত কর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অক্ষয়িষ্ণু ইলেকট্রোড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895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কার্বন বা গ্রাফাইট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ইলেকট্রোড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2895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টাংষ্টেন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ইলেকট্রোড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lektrody-spawalnicz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429000"/>
            <a:ext cx="3200400" cy="2209800"/>
          </a:xfrm>
          <a:prstGeom prst="rect">
            <a:avLst/>
          </a:prstGeom>
        </p:spPr>
      </p:pic>
      <p:pic>
        <p:nvPicPr>
          <p:cNvPr id="6" name="Picture 5" descr="TUNGSTE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276600"/>
            <a:ext cx="3657600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1981200"/>
            <a:ext cx="4419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277792" y="198120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663394" y="2029264"/>
            <a:ext cx="4571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>
            <a:off x="4572000" y="1371600"/>
            <a:ext cx="48064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etitive_mild_steel_electrode_E6013_3_2mm_4kg_4box_6117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4112411" cy="3810000"/>
          </a:xfrm>
          <a:prstGeom prst="rect">
            <a:avLst/>
          </a:prstGeom>
        </p:spPr>
      </p:pic>
      <p:pic>
        <p:nvPicPr>
          <p:cNvPr id="3" name="Picture 2" descr="e7024-welding-electrodes-250x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24000"/>
            <a:ext cx="342900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334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ইলেকট্রোড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সনাক্ত করাঃ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10668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E-</a:t>
            </a:r>
            <a:r>
              <a:rPr lang="bn-BD" sz="6000" dirty="0" smtClean="0"/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৬০ ১ ৩</a:t>
            </a:r>
            <a:endParaRPr lang="en-US" sz="6000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1638300" y="2476500"/>
            <a:ext cx="1600200" cy="4572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3581400"/>
            <a:ext cx="3124200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ইলেকট্রোড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 ইলেকট্রিক আর্ক ওয়েল্ডিং এর জন্য</a:t>
            </a:r>
            <a:endParaRPr lang="en-US" sz="3200" dirty="0"/>
          </a:p>
        </p:txBody>
      </p:sp>
      <p:sp>
        <p:nvSpPr>
          <p:cNvPr id="13" name="Freeform 12"/>
          <p:cNvSpPr/>
          <p:nvPr/>
        </p:nvSpPr>
        <p:spPr>
          <a:xfrm>
            <a:off x="2971800" y="1143000"/>
            <a:ext cx="907519" cy="850119"/>
          </a:xfrm>
          <a:custGeom>
            <a:avLst/>
            <a:gdLst>
              <a:gd name="connsiteX0" fmla="*/ 56270 w 907519"/>
              <a:gd name="connsiteY0" fmla="*/ 231141 h 850119"/>
              <a:gd name="connsiteX1" fmla="*/ 70338 w 907519"/>
              <a:gd name="connsiteY1" fmla="*/ 160802 h 850119"/>
              <a:gd name="connsiteX2" fmla="*/ 84406 w 907519"/>
              <a:gd name="connsiteY2" fmla="*/ 118599 h 850119"/>
              <a:gd name="connsiteX3" fmla="*/ 168812 w 907519"/>
              <a:gd name="connsiteY3" fmla="*/ 90464 h 850119"/>
              <a:gd name="connsiteX4" fmla="*/ 225083 w 907519"/>
              <a:gd name="connsiteY4" fmla="*/ 62328 h 850119"/>
              <a:gd name="connsiteX5" fmla="*/ 323556 w 907519"/>
              <a:gd name="connsiteY5" fmla="*/ 34193 h 850119"/>
              <a:gd name="connsiteX6" fmla="*/ 365760 w 907519"/>
              <a:gd name="connsiteY6" fmla="*/ 6058 h 850119"/>
              <a:gd name="connsiteX7" fmla="*/ 618978 w 907519"/>
              <a:gd name="connsiteY7" fmla="*/ 34193 h 850119"/>
              <a:gd name="connsiteX8" fmla="*/ 661181 w 907519"/>
              <a:gd name="connsiteY8" fmla="*/ 62328 h 850119"/>
              <a:gd name="connsiteX9" fmla="*/ 689316 w 907519"/>
              <a:gd name="connsiteY9" fmla="*/ 104531 h 850119"/>
              <a:gd name="connsiteX10" fmla="*/ 731520 w 907519"/>
              <a:gd name="connsiteY10" fmla="*/ 118599 h 850119"/>
              <a:gd name="connsiteX11" fmla="*/ 787790 w 907519"/>
              <a:gd name="connsiteY11" fmla="*/ 188938 h 850119"/>
              <a:gd name="connsiteX12" fmla="*/ 844061 w 907519"/>
              <a:gd name="connsiteY12" fmla="*/ 315547 h 850119"/>
              <a:gd name="connsiteX13" fmla="*/ 872196 w 907519"/>
              <a:gd name="connsiteY13" fmla="*/ 414021 h 850119"/>
              <a:gd name="connsiteX14" fmla="*/ 900332 w 907519"/>
              <a:gd name="connsiteY14" fmla="*/ 512495 h 850119"/>
              <a:gd name="connsiteX15" fmla="*/ 886264 w 907519"/>
              <a:gd name="connsiteY15" fmla="*/ 653171 h 850119"/>
              <a:gd name="connsiteX16" fmla="*/ 787790 w 907519"/>
              <a:gd name="connsiteY16" fmla="*/ 737578 h 850119"/>
              <a:gd name="connsiteX17" fmla="*/ 745587 w 907519"/>
              <a:gd name="connsiteY17" fmla="*/ 751645 h 850119"/>
              <a:gd name="connsiteX18" fmla="*/ 604910 w 907519"/>
              <a:gd name="connsiteY18" fmla="*/ 836051 h 850119"/>
              <a:gd name="connsiteX19" fmla="*/ 562707 w 907519"/>
              <a:gd name="connsiteY19" fmla="*/ 850119 h 850119"/>
              <a:gd name="connsiteX20" fmla="*/ 253218 w 907519"/>
              <a:gd name="connsiteY20" fmla="*/ 836051 h 850119"/>
              <a:gd name="connsiteX21" fmla="*/ 196947 w 907519"/>
              <a:gd name="connsiteY21" fmla="*/ 821984 h 850119"/>
              <a:gd name="connsiteX22" fmla="*/ 112541 w 907519"/>
              <a:gd name="connsiteY22" fmla="*/ 765713 h 850119"/>
              <a:gd name="connsiteX23" fmla="*/ 56270 w 907519"/>
              <a:gd name="connsiteY23" fmla="*/ 681307 h 850119"/>
              <a:gd name="connsiteX24" fmla="*/ 28135 w 907519"/>
              <a:gd name="connsiteY24" fmla="*/ 596901 h 850119"/>
              <a:gd name="connsiteX25" fmla="*/ 14067 w 907519"/>
              <a:gd name="connsiteY25" fmla="*/ 498427 h 850119"/>
              <a:gd name="connsiteX26" fmla="*/ 0 w 907519"/>
              <a:gd name="connsiteY26" fmla="*/ 414021 h 850119"/>
              <a:gd name="connsiteX27" fmla="*/ 28135 w 907519"/>
              <a:gd name="connsiteY27" fmla="*/ 287411 h 850119"/>
              <a:gd name="connsiteX28" fmla="*/ 56270 w 907519"/>
              <a:gd name="connsiteY28" fmla="*/ 245208 h 850119"/>
              <a:gd name="connsiteX29" fmla="*/ 70338 w 907519"/>
              <a:gd name="connsiteY29" fmla="*/ 203005 h 850119"/>
              <a:gd name="connsiteX30" fmla="*/ 126609 w 907519"/>
              <a:gd name="connsiteY30" fmla="*/ 132667 h 850119"/>
              <a:gd name="connsiteX31" fmla="*/ 168812 w 907519"/>
              <a:gd name="connsiteY31" fmla="*/ 118599 h 850119"/>
              <a:gd name="connsiteX32" fmla="*/ 211015 w 907519"/>
              <a:gd name="connsiteY32" fmla="*/ 90464 h 85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07519" h="850119">
                <a:moveTo>
                  <a:pt x="56270" y="231141"/>
                </a:moveTo>
                <a:cubicBezTo>
                  <a:pt x="60959" y="207695"/>
                  <a:pt x="64539" y="183999"/>
                  <a:pt x="70338" y="160802"/>
                </a:cubicBezTo>
                <a:cubicBezTo>
                  <a:pt x="73935" y="146416"/>
                  <a:pt x="72339" y="127218"/>
                  <a:pt x="84406" y="118599"/>
                </a:cubicBezTo>
                <a:cubicBezTo>
                  <a:pt x="108539" y="101361"/>
                  <a:pt x="142286" y="103727"/>
                  <a:pt x="168812" y="90464"/>
                </a:cubicBezTo>
                <a:cubicBezTo>
                  <a:pt x="187569" y="81085"/>
                  <a:pt x="205808" y="70589"/>
                  <a:pt x="225083" y="62328"/>
                </a:cubicBezTo>
                <a:cubicBezTo>
                  <a:pt x="253331" y="50222"/>
                  <a:pt x="295011" y="41330"/>
                  <a:pt x="323556" y="34193"/>
                </a:cubicBezTo>
                <a:cubicBezTo>
                  <a:pt x="337624" y="24815"/>
                  <a:pt x="348885" y="7113"/>
                  <a:pt x="365760" y="6058"/>
                </a:cubicBezTo>
                <a:cubicBezTo>
                  <a:pt x="462689" y="0"/>
                  <a:pt x="531624" y="16722"/>
                  <a:pt x="618978" y="34193"/>
                </a:cubicBezTo>
                <a:cubicBezTo>
                  <a:pt x="633046" y="43571"/>
                  <a:pt x="649226" y="50373"/>
                  <a:pt x="661181" y="62328"/>
                </a:cubicBezTo>
                <a:cubicBezTo>
                  <a:pt x="673136" y="74283"/>
                  <a:pt x="676114" y="93969"/>
                  <a:pt x="689316" y="104531"/>
                </a:cubicBezTo>
                <a:cubicBezTo>
                  <a:pt x="700895" y="113795"/>
                  <a:pt x="717452" y="113910"/>
                  <a:pt x="731520" y="118599"/>
                </a:cubicBezTo>
                <a:cubicBezTo>
                  <a:pt x="754904" y="141984"/>
                  <a:pt x="773593" y="156995"/>
                  <a:pt x="787790" y="188938"/>
                </a:cubicBezTo>
                <a:cubicBezTo>
                  <a:pt x="854754" y="339606"/>
                  <a:pt x="780388" y="220036"/>
                  <a:pt x="844061" y="315547"/>
                </a:cubicBezTo>
                <a:cubicBezTo>
                  <a:pt x="888036" y="491446"/>
                  <a:pt x="831836" y="272760"/>
                  <a:pt x="872196" y="414021"/>
                </a:cubicBezTo>
                <a:cubicBezTo>
                  <a:pt x="907519" y="537652"/>
                  <a:pt x="866606" y="411318"/>
                  <a:pt x="900332" y="512495"/>
                </a:cubicBezTo>
                <a:cubicBezTo>
                  <a:pt x="895643" y="559387"/>
                  <a:pt x="902114" y="608791"/>
                  <a:pt x="886264" y="653171"/>
                </a:cubicBezTo>
                <a:cubicBezTo>
                  <a:pt x="878740" y="674238"/>
                  <a:pt x="813374" y="724786"/>
                  <a:pt x="787790" y="737578"/>
                </a:cubicBezTo>
                <a:cubicBezTo>
                  <a:pt x="774527" y="744210"/>
                  <a:pt x="759655" y="746956"/>
                  <a:pt x="745587" y="751645"/>
                </a:cubicBezTo>
                <a:cubicBezTo>
                  <a:pt x="668345" y="828887"/>
                  <a:pt x="714482" y="799527"/>
                  <a:pt x="604910" y="836051"/>
                </a:cubicBezTo>
                <a:lnTo>
                  <a:pt x="562707" y="850119"/>
                </a:lnTo>
                <a:cubicBezTo>
                  <a:pt x="459544" y="845430"/>
                  <a:pt x="356183" y="843971"/>
                  <a:pt x="253218" y="836051"/>
                </a:cubicBezTo>
                <a:cubicBezTo>
                  <a:pt x="233941" y="834568"/>
                  <a:pt x="214240" y="830630"/>
                  <a:pt x="196947" y="821984"/>
                </a:cubicBezTo>
                <a:cubicBezTo>
                  <a:pt x="166702" y="806862"/>
                  <a:pt x="112541" y="765713"/>
                  <a:pt x="112541" y="765713"/>
                </a:cubicBezTo>
                <a:cubicBezTo>
                  <a:pt x="93784" y="737578"/>
                  <a:pt x="66963" y="713386"/>
                  <a:pt x="56270" y="681307"/>
                </a:cubicBezTo>
                <a:lnTo>
                  <a:pt x="28135" y="596901"/>
                </a:lnTo>
                <a:cubicBezTo>
                  <a:pt x="23446" y="564076"/>
                  <a:pt x="19109" y="531199"/>
                  <a:pt x="14067" y="498427"/>
                </a:cubicBezTo>
                <a:cubicBezTo>
                  <a:pt x="9730" y="470235"/>
                  <a:pt x="0" y="442544"/>
                  <a:pt x="0" y="414021"/>
                </a:cubicBezTo>
                <a:cubicBezTo>
                  <a:pt x="0" y="392406"/>
                  <a:pt x="13628" y="316426"/>
                  <a:pt x="28135" y="287411"/>
                </a:cubicBezTo>
                <a:cubicBezTo>
                  <a:pt x="35696" y="272289"/>
                  <a:pt x="48709" y="260330"/>
                  <a:pt x="56270" y="245208"/>
                </a:cubicBezTo>
                <a:cubicBezTo>
                  <a:pt x="62902" y="231945"/>
                  <a:pt x="63706" y="216268"/>
                  <a:pt x="70338" y="203005"/>
                </a:cubicBezTo>
                <a:cubicBezTo>
                  <a:pt x="78554" y="186573"/>
                  <a:pt x="107915" y="143883"/>
                  <a:pt x="126609" y="132667"/>
                </a:cubicBezTo>
                <a:cubicBezTo>
                  <a:pt x="139325" y="125038"/>
                  <a:pt x="155549" y="125231"/>
                  <a:pt x="168812" y="118599"/>
                </a:cubicBezTo>
                <a:cubicBezTo>
                  <a:pt x="183934" y="111038"/>
                  <a:pt x="211015" y="90464"/>
                  <a:pt x="211015" y="9046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19"/>
          </p:cNvCxnSpPr>
          <p:nvPr/>
        </p:nvCxnSpPr>
        <p:spPr>
          <a:xfrm>
            <a:off x="3534507" y="1993119"/>
            <a:ext cx="1199271" cy="259783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67200" y="4572000"/>
            <a:ext cx="4419600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 অংক দুটি ওয়েল্ড ধাতুর টানা শাক্তি হাজারে প্রকাশ করে। (পাঃ/বঃইঃ)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891849" y="1158007"/>
            <a:ext cx="628936" cy="853673"/>
          </a:xfrm>
          <a:custGeom>
            <a:avLst/>
            <a:gdLst>
              <a:gd name="connsiteX0" fmla="*/ 89308 w 628936"/>
              <a:gd name="connsiteY0" fmla="*/ 656725 h 853673"/>
              <a:gd name="connsiteX1" fmla="*/ 117443 w 628936"/>
              <a:gd name="connsiteY1" fmla="*/ 614522 h 853673"/>
              <a:gd name="connsiteX2" fmla="*/ 75240 w 628936"/>
              <a:gd name="connsiteY2" fmla="*/ 445710 h 853673"/>
              <a:gd name="connsiteX3" fmla="*/ 61173 w 628936"/>
              <a:gd name="connsiteY3" fmla="*/ 403507 h 853673"/>
              <a:gd name="connsiteX4" fmla="*/ 47105 w 628936"/>
              <a:gd name="connsiteY4" fmla="*/ 361304 h 853673"/>
              <a:gd name="connsiteX5" fmla="*/ 103376 w 628936"/>
              <a:gd name="connsiteY5" fmla="*/ 51815 h 853673"/>
              <a:gd name="connsiteX6" fmla="*/ 145579 w 628936"/>
              <a:gd name="connsiteY6" fmla="*/ 37747 h 853673"/>
              <a:gd name="connsiteX7" fmla="*/ 173714 w 628936"/>
              <a:gd name="connsiteY7" fmla="*/ 9611 h 853673"/>
              <a:gd name="connsiteX8" fmla="*/ 356594 w 628936"/>
              <a:gd name="connsiteY8" fmla="*/ 37747 h 853673"/>
              <a:gd name="connsiteX9" fmla="*/ 412865 w 628936"/>
              <a:gd name="connsiteY9" fmla="*/ 122153 h 853673"/>
              <a:gd name="connsiteX10" fmla="*/ 483203 w 628936"/>
              <a:gd name="connsiteY10" fmla="*/ 206559 h 853673"/>
              <a:gd name="connsiteX11" fmla="*/ 511339 w 628936"/>
              <a:gd name="connsiteY11" fmla="*/ 305033 h 853673"/>
              <a:gd name="connsiteX12" fmla="*/ 553542 w 628936"/>
              <a:gd name="connsiteY12" fmla="*/ 431642 h 853673"/>
              <a:gd name="connsiteX13" fmla="*/ 567609 w 628936"/>
              <a:gd name="connsiteY13" fmla="*/ 473845 h 853673"/>
              <a:gd name="connsiteX14" fmla="*/ 525406 w 628936"/>
              <a:gd name="connsiteY14" fmla="*/ 825538 h 853673"/>
              <a:gd name="connsiteX15" fmla="*/ 483203 w 628936"/>
              <a:gd name="connsiteY15" fmla="*/ 853673 h 853673"/>
              <a:gd name="connsiteX16" fmla="*/ 258120 w 628936"/>
              <a:gd name="connsiteY16" fmla="*/ 839605 h 853673"/>
              <a:gd name="connsiteX17" fmla="*/ 215917 w 628936"/>
              <a:gd name="connsiteY17" fmla="*/ 825538 h 853673"/>
              <a:gd name="connsiteX18" fmla="*/ 145579 w 628936"/>
              <a:gd name="connsiteY18" fmla="*/ 755199 h 853673"/>
              <a:gd name="connsiteX19" fmla="*/ 117443 w 628936"/>
              <a:gd name="connsiteY19" fmla="*/ 727064 h 853673"/>
              <a:gd name="connsiteX20" fmla="*/ 89308 w 628936"/>
              <a:gd name="connsiteY20" fmla="*/ 642658 h 853673"/>
              <a:gd name="connsiteX21" fmla="*/ 75240 w 628936"/>
              <a:gd name="connsiteY21" fmla="*/ 445710 h 85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28936" h="853673">
                <a:moveTo>
                  <a:pt x="89308" y="656725"/>
                </a:moveTo>
                <a:cubicBezTo>
                  <a:pt x="98686" y="642657"/>
                  <a:pt x="115576" y="631326"/>
                  <a:pt x="117443" y="614522"/>
                </a:cubicBezTo>
                <a:cubicBezTo>
                  <a:pt x="122179" y="571896"/>
                  <a:pt x="87776" y="483318"/>
                  <a:pt x="75240" y="445710"/>
                </a:cubicBezTo>
                <a:lnTo>
                  <a:pt x="61173" y="403507"/>
                </a:lnTo>
                <a:lnTo>
                  <a:pt x="47105" y="361304"/>
                </a:lnTo>
                <a:cubicBezTo>
                  <a:pt x="53634" y="237265"/>
                  <a:pt x="0" y="120733"/>
                  <a:pt x="103376" y="51815"/>
                </a:cubicBezTo>
                <a:cubicBezTo>
                  <a:pt x="115714" y="43590"/>
                  <a:pt x="131511" y="42436"/>
                  <a:pt x="145579" y="37747"/>
                </a:cubicBezTo>
                <a:cubicBezTo>
                  <a:pt x="154957" y="28368"/>
                  <a:pt x="160497" y="10712"/>
                  <a:pt x="173714" y="9611"/>
                </a:cubicBezTo>
                <a:cubicBezTo>
                  <a:pt x="260756" y="2357"/>
                  <a:pt x="291203" y="15949"/>
                  <a:pt x="356594" y="37747"/>
                </a:cubicBezTo>
                <a:cubicBezTo>
                  <a:pt x="491225" y="172378"/>
                  <a:pt x="331429" y="0"/>
                  <a:pt x="412865" y="122153"/>
                </a:cubicBezTo>
                <a:cubicBezTo>
                  <a:pt x="475090" y="215490"/>
                  <a:pt x="437177" y="114507"/>
                  <a:pt x="483203" y="206559"/>
                </a:cubicBezTo>
                <a:cubicBezTo>
                  <a:pt x="495023" y="230199"/>
                  <a:pt x="504578" y="282495"/>
                  <a:pt x="511339" y="305033"/>
                </a:cubicBezTo>
                <a:cubicBezTo>
                  <a:pt x="511354" y="305083"/>
                  <a:pt x="546500" y="410516"/>
                  <a:pt x="553542" y="431642"/>
                </a:cubicBezTo>
                <a:lnTo>
                  <a:pt x="567609" y="473845"/>
                </a:lnTo>
                <a:cubicBezTo>
                  <a:pt x="560626" y="634459"/>
                  <a:pt x="628936" y="742714"/>
                  <a:pt x="525406" y="825538"/>
                </a:cubicBezTo>
                <a:cubicBezTo>
                  <a:pt x="512204" y="836100"/>
                  <a:pt x="497271" y="844295"/>
                  <a:pt x="483203" y="853673"/>
                </a:cubicBezTo>
                <a:cubicBezTo>
                  <a:pt x="408175" y="848984"/>
                  <a:pt x="332881" y="847474"/>
                  <a:pt x="258120" y="839605"/>
                </a:cubicBezTo>
                <a:cubicBezTo>
                  <a:pt x="243373" y="838053"/>
                  <a:pt x="227780" y="834435"/>
                  <a:pt x="215917" y="825538"/>
                </a:cubicBezTo>
                <a:cubicBezTo>
                  <a:pt x="189391" y="805643"/>
                  <a:pt x="169025" y="778645"/>
                  <a:pt x="145579" y="755199"/>
                </a:cubicBezTo>
                <a:lnTo>
                  <a:pt x="117443" y="727064"/>
                </a:lnTo>
                <a:lnTo>
                  <a:pt x="89308" y="642658"/>
                </a:lnTo>
                <a:cubicBezTo>
                  <a:pt x="58928" y="551518"/>
                  <a:pt x="75240" y="615291"/>
                  <a:pt x="75240" y="44571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19600" y="1981200"/>
            <a:ext cx="501748" cy="96012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48200" y="2971800"/>
            <a:ext cx="3886200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শেষের পূর্বেরটি দ্বারা পজিশন নির্দেশ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76800" y="1524000"/>
            <a:ext cx="914400" cy="762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67400" y="1295400"/>
            <a:ext cx="2819400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শেষের অংকটি দ্বারা কারেন্ট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প্রকৃতি , কোটিং এর ধরন বুঝায়।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9" grpId="0" animBg="1"/>
      <p:bldP spid="20" grpId="0" animBg="1"/>
      <p:bldP spid="23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9260" y="2209800"/>
          <a:ext cx="2971800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209800"/>
              </a:tblGrid>
              <a:tr h="83312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কল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37668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ফ্লা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ট, হরিজেন্টাল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3312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ফ্লা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ট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838200"/>
            <a:ext cx="32766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শেষের পূর্বের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অংক টি যদি ...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86200" y="1219200"/>
          <a:ext cx="4876800" cy="506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3522133"/>
              </a:tblGrid>
              <a:tr h="8026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সেলুলো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জ </a:t>
                      </a: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সডি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য়াম , ডি সি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026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সেলুলো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জ পটাশিয়াম,</a:t>
                      </a:r>
                    </a:p>
                    <a:p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এসি/ ডিসি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026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টাইটেনিয়া সোডি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য়াম,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এসি/ ডিসি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026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টাইটেনিয়া 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পটাশিয়াম,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এসি/ ডিসি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026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টাইটেনিয়া আয়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রন পাউডার, এসি/ ডিসি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03184" y="487684"/>
            <a:ext cx="382641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শেষের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অংক টি যদি ...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914400"/>
            <a:ext cx="5029200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581400"/>
            <a:ext cx="7696200" cy="14465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ইলেকট্রোড কোটিং এর প্রয়োজনীয়তা উল্লেখ কর?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316" y="990600"/>
            <a:ext cx="31242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4384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ইলেকট্রোড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1242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ইলেকট্রোড প্রধানত কত প্রকার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কী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334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E- 7024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এর ৭০ দ্বারা কী বুঝায়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8862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ক্ষয়িষ্ণু ইলেকট্রোড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অক্ষয়িষ্ণু ইলেকট্রোড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এর নামগুলো উল্লখ কর?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49530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752600"/>
            <a:ext cx="7543800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মোঃআলমগীর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জু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ইন্সট্রাক্টর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(ওয়েল্ডিং অ্যান্ড ফেব্রিকেশন)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টেকনিক্যাল স্কুল অ্যান্ড কলেজ,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Calibri" pitchFamily="34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572000"/>
            <a:ext cx="75438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নব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বিষয়ঃ ওয়েল্ডিং অ্যান্ড ফেব্রিকেশন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-১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১ম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পত্র)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219200"/>
            <a:ext cx="35052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র কাজঃ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95600"/>
            <a:ext cx="8153400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ইলেকট্রোড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সনাক্ত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করন কোডটি লিখ?</a:t>
            </a:r>
            <a:endParaRPr lang="en-US" sz="3600" dirty="0" smtClean="0"/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 যাহার ওয়েল্ড মেটালের টানা শক্তি হবে</a:t>
            </a:r>
            <a:endParaRPr lang="en-US" sz="3600" dirty="0" smtClean="0"/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৮০ হাজার পাউন্ড, প্রতি বর্গ ইঞ্চতে, এবং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যাহা এসি/ ডিসি তে এবং সকল পজিশনে ব্যবহার করা যাবে 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752600"/>
            <a:ext cx="6781800" cy="31547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5638800"/>
            <a:ext cx="2286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ইলেকট্রোড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533400"/>
            <a:ext cx="4953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ওয়েল্ডিং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ইলেকট্রোড পরিচিতি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MA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5029200" cy="371841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0800000">
            <a:off x="3048000" y="3810000"/>
            <a:ext cx="2133600" cy="1752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itel_Sortieren_620x3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905000"/>
            <a:ext cx="3048000" cy="3048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5219700" y="4381500"/>
            <a:ext cx="14478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38796"/>
            <a:ext cx="3810000" cy="14465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590800"/>
            <a:ext cx="5715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gency FB"/>
              </a:rPr>
              <a:t>•</a:t>
            </a:r>
            <a:r>
              <a:rPr lang="bn-IN" sz="3200" dirty="0" smtClean="0"/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ইলেকট্রোড কী তা বলতে পারবে।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200400"/>
            <a:ext cx="7696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gency FB"/>
              </a:rPr>
              <a:t> •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ইলেকট্রোড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বিভিন্ন অংশ চিহ্নিত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886200"/>
            <a:ext cx="6705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gency FB"/>
              </a:rPr>
              <a:t>•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ইলেকট্রোড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বিভাগ করতে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572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gency FB"/>
              </a:rPr>
              <a:t>•</a:t>
            </a:r>
            <a:r>
              <a:rPr lang="bn-BD" sz="3200" dirty="0" smtClean="0">
                <a:latin typeface="Agency FB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ইলেকট্রোড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কোটিং এর প্রয়োজনীয়তা বর্ণনা করতে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1816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gency FB"/>
              </a:rPr>
              <a:t>•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ইলেকট্রোড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শনাক্তকরন কোড বিশ্লেষণ করতে পারবে।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752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40" y="790136"/>
            <a:ext cx="6123811" cy="53098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24200" y="3657600"/>
            <a:ext cx="76200" cy="76200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4572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ইলেকট্রোড কীঃ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1905000"/>
            <a:ext cx="14478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ইলেকট্রোড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876800"/>
            <a:ext cx="9906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কার্যবস্তু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4357468"/>
            <a:ext cx="16002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পাওয়ার সাপ্লাই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0.01896 C -0.01632 0.03377 -0.0125 0.02798 -0.01961 0.03747 C -0.02274 0.04972 -0.01875 0.03839 -0.02586 0.04764 C -0.02882 0.05134 -0.03073 0.0562 -0.0335 0.06013 C -0.03541 0.06984 -0.03802 0.0747 -0.04427 0.08048 C -0.04739 0.09274 -0.05121 0.10199 -0.05972 0.10916 C -0.06302 0.1161 -0.06701 0.11887 -0.07048 0.12558 C -0.07274 0.1346 -0.07291 0.13182 -0.07048 0.14408 C -0.06753 0.15981 -0.0651 0.15934 -0.05347 0.16466 C -0.04514 0.16836 -0.04392 0.17206 -0.0335 0.17276 C -0.01805 0.17391 -0.00277 0.17414 0.01268 0.17484 C 0.04723 0.18155 0.00764 0.17438 0.08959 0.179 C 0.10452 0.17993 0.12084 0.1864 0.13577 0.18918 C 0.16441 0.18617 0.19341 0.18478 0.22188 0.179 C 0.22709 0.17946 0.25452 0.18316 0.26181 0.179 C 0.26372 0.17784 0.26285 0.17345 0.26337 0.17068 C 0.26702 0.10523 0.26285 0.03747 0.26181 -0.02798 C 0.26233 -0.0525 0.2533 -0.08117 0.26337 -0.10176 C 0.26962 -0.11425 0.28594 -0.10037 0.29723 -0.09991 C 0.31216 -0.09921 0.32691 -0.09852 0.34184 -0.09783 C 0.34462 -0.06452 0.34462 -0.03099 0.34653 0.00254 C 0.34861 0.04024 0.3408 0.03076 0.35261 0.04163 C 0.35851 0.05273 0.3691 0.05574 0.37882 0.05805 C 0.41459 0.0555 0.40105 0.06314 0.41563 0.04371 C 0.41684 0.03885 0.41962 0.03446 0.42032 0.02937 C 0.4224 0.01272 0.42257 -0.00162 0.425 -0.01781 C 0.42396 -0.037 0.42344 -0.05689 0.41875 -0.07516 C 0.41997 -0.08858 0.4217 -0.10129 0.425 -0.11425 C 0.42778 -0.13876 0.42795 -0.13506 0.425 -0.17368 C 0.425 -0.17414 0.42118 -0.18848 0.42032 -0.19195 C 0.4198 -0.19403 0.41875 -0.1982 0.41875 -0.1982 C 0.42101 -0.24746 0.41841 -0.21855 0.42188 -0.24329 C 0.4224 -0.24746 0.42275 -0.25162 0.42344 -0.25555 C 0.42414 -0.25971 0.42639 -0.26781 0.42639 -0.26781 C 0.42587 -0.27266 0.42587 -0.27752 0.425 -0.28215 C 0.42431 -0.28631 0.42188 -0.2944 0.42188 -0.2944 C 0.41771 -0.32724 0.41927 -0.31082 0.41719 -0.34366 C 0.40868 -0.34228 0.40348 -0.34066 0.39566 -0.33765 C 0.38177 -0.33858 0.37136 -0.33788 0.35886 -0.34366 C 0.31059 -0.34251 0.26233 -0.34482 0.21424 -0.3395 C 0.20469 -0.33834 0.20139 -0.31684 0.19271 -0.3129 C 0.18473 -0.29741 0.17327 -0.28515 0.16493 -0.26989 C 0.16146 -0.26341 0.16111 -0.25578 0.1573 -0.24954 C 0.14618 -0.23173 0.14098 -0.2234 0.12639 -0.21045 C 0.12414 -0.20606 0.12066 -0.20282 0.11875 -0.1982 C 0.11545 -0.19033 0.11615 -0.18016 0.11111 -0.17368 C 0.10348 -0.16374 0.10261 -0.16466 0.09566 -0.15102 C 0.08768 -0.13506 0.09879 -0.15587 0.08802 -0.13876 C 0.08299 -0.1309 0.08525 -0.12581 0.07726 -0.12234 C 0.07032 -0.10916 0.07882 -0.12257 0.06806 -0.11425 C 0.06459 -0.11147 0.06216 -0.10685 0.05886 -0.10384 C 0.05677 -0.09574 0.05573 -0.09228 0.04948 -0.0895 C 0.04653 -0.08326 0.04497 -0.07724 0.04184 -0.07123 C 0.03907 -0.0599 0.03386 -0.05735 0.02639 -0.05065 C 0.01841 -0.04348 0.01129 -0.03515 0.00348 -0.02798 C -0.00347 -0.01457 0.004 -0.03122 -0.00121 -0.00555 C -0.00173 -0.00324 -0.00434 0.00069 -0.00434 0.00069 " pathEditMode="relative" ptsTypes="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5334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ইলেকট্রোড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সাইজঃ</a:t>
            </a:r>
            <a:endParaRPr lang="en-US" sz="5400" dirty="0"/>
          </a:p>
        </p:txBody>
      </p:sp>
      <p:pic>
        <p:nvPicPr>
          <p:cNvPr id="4" name="Picture 3" descr="welding_rod_6013_634593364320573932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44958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1910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আমেরিকান ওয়েল্ডিং সোসাইটি অনুযায়ীঃ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দৈর্ঘ্য হবেঃ ৩০০মিলিমিটার হতে ৪৫০ মিলিমিটার।</a:t>
            </a:r>
          </a:p>
          <a:p>
            <a:r>
              <a:rPr lang="bn-BD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ডায়া বা ব্যাস হবে ১</a:t>
            </a:r>
            <a:r>
              <a:rPr lang="bn-IN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৭৫ মিলিমিটার হতে ৫ মিলিমিটার।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ding-electrod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99" y="1871193"/>
            <a:ext cx="4953001" cy="308180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810000" y="4343400"/>
            <a:ext cx="17526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24400" y="53340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ইলেকট্রোডের আবরন বিহীন অংশ</a:t>
            </a:r>
            <a:endParaRPr lang="en-US" sz="2800" dirty="0"/>
          </a:p>
        </p:txBody>
      </p:sp>
      <p:cxnSp>
        <p:nvCxnSpPr>
          <p:cNvPr id="9" name="Elbow Connector 8"/>
          <p:cNvCxnSpPr/>
          <p:nvPr/>
        </p:nvCxnSpPr>
        <p:spPr>
          <a:xfrm rot="5400000">
            <a:off x="1447800" y="4419600"/>
            <a:ext cx="838200" cy="3810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5029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ইলেকট্রোড কোর ডায়া</a:t>
            </a:r>
            <a:endParaRPr lang="en-US" sz="3200" dirty="0"/>
          </a:p>
        </p:txBody>
      </p:sp>
      <p:cxnSp>
        <p:nvCxnSpPr>
          <p:cNvPr id="13" name="Straight Arrow Connector 12"/>
          <p:cNvCxnSpPr>
            <a:endCxn id="15" idx="2"/>
          </p:cNvCxnSpPr>
          <p:nvPr/>
        </p:nvCxnSpPr>
        <p:spPr>
          <a:xfrm flipV="1">
            <a:off x="5638800" y="1590020"/>
            <a:ext cx="1295400" cy="10007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1600" y="1066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ইলেকট্রোড আবরন বা কোটিং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78652" y="457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ইলেকট্রোডের বিভিন্ন অংশঃ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 rot="13975013">
            <a:off x="6127527" y="1919410"/>
            <a:ext cx="426946" cy="300203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3986460">
            <a:off x="5902610" y="1762237"/>
            <a:ext cx="213163" cy="381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6705600" y="1905000"/>
            <a:ext cx="990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0"/>
          </p:cNvCxnSpPr>
          <p:nvPr/>
        </p:nvCxnSpPr>
        <p:spPr>
          <a:xfrm rot="10800000" flipV="1">
            <a:off x="3606115" y="4810832"/>
            <a:ext cx="879525" cy="3707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53000" y="4572000"/>
            <a:ext cx="14478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77000" y="3886200"/>
            <a:ext cx="16764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ইলেকট্রোডের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সেকশন ভিউ</a:t>
            </a:r>
            <a:endParaRPr lang="en-US" sz="2800" dirty="0"/>
          </a:p>
        </p:txBody>
      </p:sp>
      <p:cxnSp>
        <p:nvCxnSpPr>
          <p:cNvPr id="24" name="Straight Arrow Connector 23"/>
          <p:cNvCxnSpPr>
            <a:endCxn id="20" idx="0"/>
          </p:cNvCxnSpPr>
          <p:nvPr/>
        </p:nvCxnSpPr>
        <p:spPr>
          <a:xfrm rot="16200000" flipH="1">
            <a:off x="6819900" y="3390900"/>
            <a:ext cx="6858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0" grpId="0" animBg="1"/>
      <p:bldP spid="12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533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ইলেকট্রোডের শ্রেণি বিভাগ 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447800"/>
            <a:ext cx="44196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ইলেকট্রোড প্রধানত দুই প্রকার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3276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ক্ষয়িষ্ণু ইলেকট্রোড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32004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অক্ষয়িষ্ণু ইলেকট্রোড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6a0120a57627b9970b015438303c8697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92" y="3757240"/>
            <a:ext cx="2286000" cy="2567360"/>
          </a:xfrm>
          <a:prstGeom prst="rect">
            <a:avLst/>
          </a:prstGeom>
        </p:spPr>
      </p:pic>
      <p:pic>
        <p:nvPicPr>
          <p:cNvPr id="13" name="Picture 12" descr="welding-electrodes-tungsten-9246-31467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320" y="3692760"/>
            <a:ext cx="2057400" cy="2403240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4191000" y="2057400"/>
            <a:ext cx="76200" cy="457200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0" y="2590800"/>
            <a:ext cx="4114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2286000" y="2667000"/>
            <a:ext cx="76200" cy="6096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324600" y="2667000"/>
            <a:ext cx="76200" cy="6096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/>
      <p:bldP spid="10" grpId="0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581400" y="2667000"/>
            <a:ext cx="22098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ক্ষয়িষ্ণু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ইলেকট্রোড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04800"/>
            <a:ext cx="3191933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2209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অল্প আবরন বা কোটিং যুক্ত ইলেকট্রোড</a:t>
            </a:r>
            <a:endParaRPr lang="en-US" sz="2400" dirty="0"/>
          </a:p>
        </p:txBody>
      </p:sp>
      <p:pic>
        <p:nvPicPr>
          <p:cNvPr id="7" name="Picture 6" descr="Mild Steel SMAW (ARC) Welding Electrod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04800"/>
            <a:ext cx="27432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334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মধ্যম আবরন বা কোটিং যুক্ত ইলেকট্রোড</a:t>
            </a:r>
            <a:endParaRPr lang="en-US" sz="2400" dirty="0"/>
          </a:p>
        </p:txBody>
      </p:sp>
      <p:pic>
        <p:nvPicPr>
          <p:cNvPr id="9" name="Picture 8" descr="5980370-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33800"/>
            <a:ext cx="2971800" cy="16995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2209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খোলা বা আবরন বিহীন ইলেকট্রোড</a:t>
            </a:r>
            <a:endParaRPr lang="en-US" sz="2400" dirty="0"/>
          </a:p>
        </p:txBody>
      </p:sp>
      <p:pic>
        <p:nvPicPr>
          <p:cNvPr id="11" name="Picture 10" descr="01-graphite-welding-electrod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8442" y="3810000"/>
            <a:ext cx="2651234" cy="18170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40078" y="563880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ভারী আবরন বা কোটিং যুক্ত ইলেকট্রোড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91200" y="3276600"/>
            <a:ext cx="1295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7052604" y="2633004"/>
            <a:ext cx="76200" cy="60960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086600" y="3352800"/>
            <a:ext cx="45719" cy="3810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33600" y="3276600"/>
            <a:ext cx="1447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2133600" y="2633004"/>
            <a:ext cx="76200" cy="609600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2133600" y="3276600"/>
            <a:ext cx="76200" cy="8382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1546</TotalTime>
  <Words>471</Words>
  <Application>Microsoft Office PowerPoint</Application>
  <PresentationFormat>On-screen Show (4:3)</PresentationFormat>
  <Paragraphs>107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user-pc</cp:lastModifiedBy>
  <cp:revision>254</cp:revision>
  <dcterms:created xsi:type="dcterms:W3CDTF">2006-08-16T00:00:00Z</dcterms:created>
  <dcterms:modified xsi:type="dcterms:W3CDTF">2015-05-31T07:49:59Z</dcterms:modified>
</cp:coreProperties>
</file>